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sldIdLst>
    <p:sldId id="256" r:id="rId3"/>
    <p:sldId id="269" r:id="rId4"/>
    <p:sldId id="277" r:id="rId5"/>
    <p:sldId id="276" r:id="rId6"/>
    <p:sldId id="261" r:id="rId7"/>
    <p:sldId id="262" r:id="rId8"/>
    <p:sldId id="263" r:id="rId9"/>
    <p:sldId id="264" r:id="rId10"/>
    <p:sldId id="267" r:id="rId11"/>
    <p:sldId id="271" r:id="rId12"/>
    <p:sldId id="265" r:id="rId13"/>
    <p:sldId id="266" r:id="rId14"/>
    <p:sldId id="268" r:id="rId15"/>
    <p:sldId id="270" r:id="rId16"/>
    <p:sldId id="272" r:id="rId17"/>
    <p:sldId id="273" r:id="rId18"/>
    <p:sldId id="274" r:id="rId19"/>
    <p:sldId id="27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1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5FD385-91E9-4D3B-9512-0474813005AD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A425C7-4CC3-415F-A259-6EE5180BA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0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385-91E9-4D3B-9512-0474813005AD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25C7-4CC3-415F-A259-6EE5180BA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1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5FD385-91E9-4D3B-9512-0474813005AD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A425C7-4CC3-415F-A259-6EE5180BA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2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7DBA7-6D6B-42FD-8A1B-D3A135DB9ADD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3C02-1E51-49BB-8994-4DAF0631F5E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9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7DBA7-6D6B-42FD-8A1B-D3A135DB9ADD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3C02-1E51-49BB-8994-4DAF0631F5E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1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7DBA7-6D6B-42FD-8A1B-D3A135DB9ADD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3C02-1E51-49BB-8994-4DAF0631F5E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3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7DBA7-6D6B-42FD-8A1B-D3A135DB9ADD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3C02-1E51-49BB-8994-4DAF0631F5E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0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7DBA7-6D6B-42FD-8A1B-D3A135DB9ADD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3C02-1E51-49BB-8994-4DAF0631F5E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9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7DBA7-6D6B-42FD-8A1B-D3A135DB9ADD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3C02-1E51-49BB-8994-4DAF0631F5E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5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7DBA7-6D6B-42FD-8A1B-D3A135DB9ADD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3C02-1E51-49BB-8994-4DAF0631F5E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7DBA7-6D6B-42FD-8A1B-D3A135DB9ADD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3C02-1E51-49BB-8994-4DAF0631F5E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16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385-91E9-4D3B-9512-0474813005AD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3A425C7-4CC3-415F-A259-6EE5180BA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7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7DBA7-6D6B-42FD-8A1B-D3A135DB9ADD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3C02-1E51-49BB-8994-4DAF0631F5E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8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7DBA7-6D6B-42FD-8A1B-D3A135DB9ADD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3C02-1E51-49BB-8994-4DAF0631F5E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7DBA7-6D6B-42FD-8A1B-D3A135DB9ADD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3C02-1E51-49BB-8994-4DAF0631F5E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6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5FD385-91E9-4D3B-9512-0474813005AD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A425C7-4CC3-415F-A259-6EE5180BA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34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385-91E9-4D3B-9512-0474813005AD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25C7-4CC3-415F-A259-6EE5180BA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10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385-91E9-4D3B-9512-0474813005AD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25C7-4CC3-415F-A259-6EE5180BA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6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385-91E9-4D3B-9512-0474813005AD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25C7-4CC3-415F-A259-6EE5180BA09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385-91E9-4D3B-9512-0474813005AD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25C7-4CC3-415F-A259-6EE5180BA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8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5FD385-91E9-4D3B-9512-0474813005AD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A425C7-4CC3-415F-A259-6EE5180BA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2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385-91E9-4D3B-9512-0474813005AD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25C7-4CC3-415F-A259-6EE5180BA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0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85FD385-91E9-4D3B-9512-0474813005AD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3A425C7-4CC3-415F-A259-6EE5180BA09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665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3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3B2806-F63F-AA48-0587-989FA071A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8342092" cy="1475013"/>
          </a:xfrm>
        </p:spPr>
        <p:txBody>
          <a:bodyPr/>
          <a:lstStyle/>
          <a:p>
            <a:r>
              <a:rPr lang="pl-PL" dirty="0"/>
              <a:t>Medal </a:t>
            </a:r>
            <a:br>
              <a:rPr lang="pl-PL" dirty="0"/>
            </a:br>
            <a:r>
              <a:rPr lang="pl-PL" dirty="0"/>
              <a:t>Edwarda Abramowskiego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7CBEBE2-9CC8-637A-D229-347E1C690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3275725"/>
            <a:ext cx="7132183" cy="21736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Edycja 2024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Z okazji 100 lecia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Polskiego towarzystwa Polityki Społecznej (1924 – 2024)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CDFF7CC-D3EA-1892-B67B-C4B946DA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494" y="709002"/>
            <a:ext cx="3353097" cy="5029646"/>
          </a:xfrm>
          <a:prstGeom prst="rect">
            <a:avLst/>
          </a:prstGeom>
        </p:spPr>
      </p:pic>
      <p:pic>
        <p:nvPicPr>
          <p:cNvPr id="7" name="Obraz 6" descr="Obraz zawierający tekst, Czcionka, Grafika, linia&#10;&#10;Opis wygenerowany automatycznie">
            <a:extLst>
              <a:ext uri="{FF2B5EF4-FFF2-40B4-BE49-F238E27FC236}">
                <a16:creationId xmlns:a16="http://schemas.microsoft.com/office/drawing/2014/main" id="{B16A8F03-0D23-3581-44D3-0A1437BF9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3" y="4563919"/>
            <a:ext cx="5772281" cy="14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5DFB82-4302-B208-3DCE-935FB0F9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8408"/>
            <a:ext cx="9905998" cy="1289857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dr hab. CECYLIA SADOWSKA-SNARSKA, </a:t>
            </a:r>
            <a:br>
              <a:rPr lang="pl-PL" b="1" dirty="0"/>
            </a:br>
            <a:r>
              <a:rPr lang="pl-PL" b="1" dirty="0"/>
              <a:t>prof. w Akademii Łomżyńskiej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0D3959-2648-4C91-B4BE-5FE21D9B4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42312"/>
            <a:ext cx="9905999" cy="44153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Członkini Komitetu Nauk o Pracy i Polityce Społecznej Polskiej Akademii Nauk od 2016 r.,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W  latach 2016-2024 kierowała Sekcją Młodych KNoPiPS.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Autorka ponad 180 publikacji,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Realizatorka ponad 20 projektów badawczych i badawczo-rozwojowych, których celem jest m.in. wypracowanie i wdrożenie instrumentów ułatwiających godzenie pracy zawodowej z życiem osobistym, czy też zorientowanych na wydłużenie aktywności zawodowej osób starszych.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Kierowała pierwszymi ogólnopolskimi projektami dotyczącymi równowagi praca-życie, które zostały nagrodzone przez Komisję Europejską.  </a:t>
            </a:r>
          </a:p>
        </p:txBody>
      </p:sp>
    </p:spTree>
    <p:extLst>
      <p:ext uri="{BB962C8B-B14F-4D97-AF65-F5344CB8AC3E}">
        <p14:creationId xmlns:p14="http://schemas.microsoft.com/office/powerpoint/2010/main" val="154019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CFE7CD-373D-7FBA-B3B8-FAB1191D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25413"/>
            <a:ext cx="9905998" cy="888521"/>
          </a:xfrm>
        </p:spPr>
        <p:txBody>
          <a:bodyPr/>
          <a:lstStyle/>
          <a:p>
            <a:pPr algn="ctr"/>
            <a:r>
              <a:rPr lang="pl-PL" b="1" dirty="0"/>
              <a:t>dr hab. Marcin Kawiński, prof. SGH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56128C-0108-E4FF-3CD2-3584818CF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131498"/>
            <a:ext cx="9905999" cy="38207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Badacz zajmujący się problemami na pograniczu polityki społecznej i polityki gospodarczej. Jego badania dotyczą przede wszystkim problematyki ubezpieczenia społecznego, a w dalszej kolejności – zielonej gospodarki i jej wpływu na funkcjonowanie społeczeństwa. </a:t>
            </a:r>
          </a:p>
          <a:p>
            <a:pPr>
              <a:lnSpc>
                <a:spcPct val="150000"/>
              </a:lnSpc>
            </a:pPr>
            <a:r>
              <a:rPr lang="pl-PL" dirty="0"/>
              <a:t>Kierownik i uczestnik w pracach licznych zespołów badawczych, w tym międzynarodowych</a:t>
            </a:r>
          </a:p>
          <a:p>
            <a:pPr>
              <a:lnSpc>
                <a:spcPct val="150000"/>
              </a:lnSpc>
            </a:pPr>
            <a:r>
              <a:rPr lang="pl-PL" dirty="0"/>
              <a:t>Kierownik Katedry Ubezpieczenia Społecznego w IGS w SGH od 2016r.</a:t>
            </a:r>
          </a:p>
          <a:p>
            <a:pPr>
              <a:lnSpc>
                <a:spcPct val="150000"/>
              </a:lnSpc>
            </a:pPr>
            <a:r>
              <a:rPr lang="pl-PL" dirty="0"/>
              <a:t>Prace prof. Marcina Kawińskiego wyróżniają się wrażliwością na problemy społeczne i na edukację ubezpieczeniową.</a:t>
            </a:r>
          </a:p>
        </p:txBody>
      </p:sp>
    </p:spTree>
    <p:extLst>
      <p:ext uri="{BB962C8B-B14F-4D97-AF65-F5344CB8AC3E}">
        <p14:creationId xmlns:p14="http://schemas.microsoft.com/office/powerpoint/2010/main" val="268362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5772D3-CA7E-91E6-B8A6-46E7120F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63" y="694219"/>
            <a:ext cx="9905998" cy="741871"/>
          </a:xfrm>
        </p:spPr>
        <p:txBody>
          <a:bodyPr/>
          <a:lstStyle/>
          <a:p>
            <a:pPr algn="ctr"/>
            <a:r>
              <a:rPr lang="pl-PL" b="1" dirty="0"/>
              <a:t>Dr Hanna Kelm – UE w Katowicach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07788C-6280-D1C9-2CF8-E687635A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453114"/>
            <a:ext cx="9905999" cy="40512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dirty="0"/>
              <a:t>Laureatka Nagrody Prezesa RM i wyróżnienia na konkursie IPiSS na najlepsze prace doktorskie,</a:t>
            </a:r>
          </a:p>
          <a:p>
            <a:pPr>
              <a:lnSpc>
                <a:spcPct val="150000"/>
              </a:lnSpc>
            </a:pPr>
            <a:r>
              <a:rPr lang="pl-PL" dirty="0"/>
              <a:t>Realizatorka 2 modułów w projekcie: „Ogólnopolska diagnoza deinstytucjonalizacji usług społecznych na terenie 16 województw Polski” </a:t>
            </a:r>
          </a:p>
          <a:p>
            <a:pPr>
              <a:lnSpc>
                <a:spcPct val="150000"/>
              </a:lnSpc>
            </a:pPr>
            <a:r>
              <a:rPr lang="pl-PL" dirty="0"/>
              <a:t>Motywowanie pracowników jako element zarządzania zasobami ludzkimi w podmiotach świadczących usługi publiczne (2019-2020) - członek zespołu badawczego.</a:t>
            </a:r>
          </a:p>
          <a:p>
            <a:pPr>
              <a:lnSpc>
                <a:spcPct val="150000"/>
              </a:lnSpc>
            </a:pPr>
            <a:r>
              <a:rPr lang="pl-PL" dirty="0"/>
              <a:t>Projekt NCBIR: Wdrożenie systemu Hospital-Based HTA (HB-HTA) – Szpitalna Ocena Innowacyjnych Technologii Medycznych” </a:t>
            </a:r>
          </a:p>
          <a:p>
            <a:pPr>
              <a:lnSpc>
                <a:spcPct val="150000"/>
              </a:lnSpc>
            </a:pPr>
            <a:r>
              <a:rPr lang="pl-PL" dirty="0"/>
              <a:t>Projekt Beyond Barriers: „Cyfrowa gospodarka - modelowe odejście do wspierania inkluzji cyberwykluczonych osób starszych w korzystaniu z usług społecznych dostarczanych w postpandemicznym świecie”.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364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6B20B-A7C1-AFEF-301F-8101D783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10552"/>
            <a:ext cx="9905998" cy="1121434"/>
          </a:xfrm>
        </p:spPr>
        <p:txBody>
          <a:bodyPr/>
          <a:lstStyle/>
          <a:p>
            <a:pPr algn="ctr"/>
            <a:r>
              <a:rPr lang="pl-PL" b="1" dirty="0"/>
              <a:t>dr hab. Norbert G. Pikuła, prof. UKEN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EDF8EB-5607-C0C7-5C41-56D1EAF8F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26" y="2156722"/>
            <a:ext cx="10208685" cy="455938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ałożyciel i kierownik krakowskiego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ddziałem PTPS,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ierownik współpracującego z PTPS Instytutu Zarządzania i Spraw Społecznych UKEN oraz Katedry Pedagogiki Pracy i Gerontologii Społecznej,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ałożyciel i kierownik czasopisma naukowego „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upowszechniającego badania z zakresu polityki społecznej,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eprezentan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Polski w International Association of Educators.</a:t>
            </a:r>
            <a:endParaRPr lang="pl-P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Prowadzi badania dotyczące sensu życia osób starszych i ich potrzeb egzystencjalnych, a także seniorów na rynku pracy,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5 monografii, 1 monografii współautorskiej, 30 monografii pod redakcją naukową i ponad 130 artykułów naukowych i popularnonaukowych, opublikowanych w kraju i za granicą.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55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7304DE-AAE1-3110-4F37-02EA0C3D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53082"/>
          </a:xfrm>
        </p:spPr>
        <p:txBody>
          <a:bodyPr/>
          <a:lstStyle/>
          <a:p>
            <a:pPr algn="ctr"/>
            <a:r>
              <a:rPr lang="pl-PL" b="1" dirty="0"/>
              <a:t>Paweł Rabiej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D1DB05-0E5B-8333-2B14-88ABE7412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58" y="2251316"/>
            <a:ext cx="10821450" cy="44711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sz="1900" dirty="0"/>
              <a:t>Jako współzałożyciel i partner zarządzający ośrodka dialogu THINKTANK istniejącego od 2008 r. promował bliską E. Abramowskiemu ideę oddolnej samoorganizacji i współpracy społecznej, tworząc przestrzeń do wymiany idei i poglądów dla liderów różnych środowisk– organizacji pozarządowych, sektora prywatnego, nauki. </a:t>
            </a:r>
          </a:p>
          <a:p>
            <a:pPr>
              <a:lnSpc>
                <a:spcPct val="150000"/>
              </a:lnSpc>
            </a:pPr>
            <a:r>
              <a:rPr lang="pl-PL" sz="1900" dirty="0"/>
              <a:t>W latach 2018-2020 jako wiceprezydent m.st. Warszawy rozwinął program bezpłatnych miejskich żłobków, podwajając w nich liczbę miejsc,</a:t>
            </a:r>
          </a:p>
          <a:p>
            <a:pPr>
              <a:lnSpc>
                <a:spcPct val="150000"/>
              </a:lnSpc>
            </a:pPr>
            <a:r>
              <a:rPr lang="pl-PL" sz="1900" dirty="0"/>
              <a:t>Współautor raportu z badań deinstytucjonalizacji w Polsce „Ogólnopolska diagnoza deinstytucjonalizacji usług społecznych na terenie 16 województw Polski”,</a:t>
            </a:r>
          </a:p>
          <a:p>
            <a:pPr>
              <a:lnSpc>
                <a:spcPct val="150000"/>
              </a:lnSpc>
            </a:pPr>
            <a:r>
              <a:rPr lang="pl-PL" sz="1900" dirty="0"/>
              <a:t>Współautor m.in. strategii społecznej oraz senioralnej Mazowsza, badań instytucji rynku pracy i innych projektów badawczych realizowanych w ramach PTPS.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2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E11E3-4BAF-7EF1-9F7C-BB633FD1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39" y="250167"/>
            <a:ext cx="10916044" cy="125083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Dr hab. Joanna Szczepaniak-Sienniak, prof. UEW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A2A927-6853-565A-D7BB-40EDF6F5F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79249"/>
            <a:ext cx="9905999" cy="45905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Kierownik Katedry Socjologii i Polityki Społecznej od 2020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Menedżerka kierunku Komunikacja Społeczna od 2023 r.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Członkini i V-ce Prezes ZG PTPS od 2021,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Autorka ponad 80 publikacji naukowych,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Szczególny wkład w rozwój badań naukowych i wiedzy w obszarze polityki rodzinnej, a w szczególności pieczy zastępczej,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Aktywny udział w projekcie badawczym pt. </a:t>
            </a:r>
            <a:r>
              <a:rPr lang="pl-PL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Społeczne, ekonomiczne i kulturowe uwarunkowania korzystania ze świadczeń: analiza problemu w kontekście moralności socjalnej 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 w projekcie dot. </a:t>
            </a:r>
            <a:r>
              <a:rPr lang="pl-P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deinstytucjonalizacji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5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AC8F7A-E740-41C3-EA8E-D7E5B53C0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982" y="508958"/>
            <a:ext cx="9905998" cy="931653"/>
          </a:xfrm>
        </p:spPr>
        <p:txBody>
          <a:bodyPr/>
          <a:lstStyle/>
          <a:p>
            <a:pPr algn="ctr"/>
            <a:r>
              <a:rPr lang="pl-PL" b="1" dirty="0"/>
              <a:t>Szczerba Michał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BB7E42-3897-5D55-1CE9-DE793939B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188254"/>
            <a:ext cx="9905999" cy="434194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Poseł na Sejm od 2007 i Europoseł od 2024,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Orędownik na rzecz nowoczesnej polityki senioralnej państwa,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Kierował sejmowymi komisjami ds. senioralnych, które wniosły wiele cennych inicjatyw ustawodawczych, poprawiających w praktyce sytuację seniorów, osób z niepełnosprawnościami oraz niesamodzielnych.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Wzmacniał Uniwersytety Trzeciego Wieku,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Inicjator ustawy o powołaniu gminnych rad seniorów, która po dekadzie starań, w 2024 r. wprowadziła możliwość tworzenia rad seniorów w każdej gminie, pozwalając osobom starszym na samoorganizację i reprezentowanie środowiska senioralnego wobec władz jednostek samorządowych.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488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48D259-9573-9296-2C67-1B9A8046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8189"/>
            <a:ext cx="9905998" cy="1112807"/>
          </a:xfrm>
        </p:spPr>
        <p:txBody>
          <a:bodyPr/>
          <a:lstStyle/>
          <a:p>
            <a:pPr algn="ctr"/>
            <a:r>
              <a:rPr lang="pl-PL" b="1" dirty="0"/>
              <a:t>Dr Agnieszka Zaborowska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817657-72C3-2A8C-3F18-0A4E69A58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62130"/>
            <a:ext cx="9905999" cy="457158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pl-PL" sz="2600" dirty="0"/>
              <a:t>Członkini RO PTPS</a:t>
            </a:r>
          </a:p>
          <a:p>
            <a:pPr>
              <a:lnSpc>
                <a:spcPct val="170000"/>
              </a:lnSpc>
            </a:pPr>
            <a:r>
              <a:rPr lang="pl-PL" sz="2600" dirty="0"/>
              <a:t>Szeroko zaangażowana na rzecz integracji środowisk naukowych i profesjonalnych z Lublina, Radomia, Krakowa, Rzeszowa i Śląska,</a:t>
            </a:r>
          </a:p>
          <a:p>
            <a:pPr>
              <a:lnSpc>
                <a:spcPct val="170000"/>
              </a:lnSpc>
            </a:pPr>
            <a:r>
              <a:rPr lang="pl-PL" sz="2600" dirty="0"/>
              <a:t>Opiekunka Koła Studentów Pracy Socjalnej na Katolickim Uniwersytecie Lubelskim Jana Pawła II (KUL).</a:t>
            </a:r>
          </a:p>
          <a:p>
            <a:pPr>
              <a:lnSpc>
                <a:spcPct val="170000"/>
              </a:lnSpc>
            </a:pPr>
            <a:r>
              <a:rPr lang="pl-PL" sz="2600" dirty="0"/>
              <a:t>Jej prace naukowe mają charakter interdyscyplinarny i koncentrują się na:</a:t>
            </a:r>
          </a:p>
          <a:p>
            <a:pPr>
              <a:lnSpc>
                <a:spcPct val="170000"/>
              </a:lnSpc>
            </a:pPr>
            <a:r>
              <a:rPr lang="pl-PL" sz="2600" dirty="0"/>
              <a:t>Specyfice pracy socjalnej w okresie pandemii COVID-19 i sposobach radzenia sobie klientów usług społecznych w sytuacjach kryzysowych,</a:t>
            </a:r>
          </a:p>
          <a:p>
            <a:pPr>
              <a:lnSpc>
                <a:spcPct val="170000"/>
              </a:lnSpc>
            </a:pPr>
            <a:r>
              <a:rPr lang="pl-PL" sz="2600" dirty="0"/>
              <a:t>Systemach wsparcia rodziny w Polsce i za granicą, w tym analizie niemieckiego modelu wsparcia.</a:t>
            </a:r>
          </a:p>
          <a:p>
            <a:pPr>
              <a:lnSpc>
                <a:spcPct val="170000"/>
              </a:lnSpc>
            </a:pPr>
            <a:r>
              <a:rPr lang="pl-PL" sz="2600" dirty="0"/>
              <a:t>Roli nieformalnych sieci wsparcia w okresie pandemii.</a:t>
            </a:r>
          </a:p>
          <a:p>
            <a:pPr>
              <a:lnSpc>
                <a:spcPct val="170000"/>
              </a:lnSpc>
            </a:pPr>
            <a:r>
              <a:rPr lang="pl-PL" sz="2600" dirty="0"/>
              <a:t>Koordynator i badacz w projektach związanych z poprawą jakości wsparcia społecznego,</a:t>
            </a:r>
          </a:p>
          <a:p>
            <a:pPr>
              <a:lnSpc>
                <a:spcPct val="17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52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5D5C9F-926E-430B-625A-7D4EAC1D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36430"/>
            <a:ext cx="9905998" cy="992038"/>
          </a:xfrm>
        </p:spPr>
        <p:txBody>
          <a:bodyPr/>
          <a:lstStyle/>
          <a:p>
            <a:pPr algn="ctr"/>
            <a:r>
              <a:rPr lang="pl-PL" b="1" dirty="0"/>
              <a:t>Dr Ewelina ZdeBska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9BEA60-F81E-BAF7-CF7D-42B4415E1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257" y="2301766"/>
            <a:ext cx="10278054" cy="46027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sz="1900" dirty="0"/>
              <a:t>Sekretarz ZG PTPS i pomysłodawczyni utworzenia Sekcji Młodych PTPS,</a:t>
            </a:r>
          </a:p>
          <a:p>
            <a:pPr>
              <a:lnSpc>
                <a:spcPct val="150000"/>
              </a:lnSpc>
            </a:pPr>
            <a:r>
              <a:rPr lang="pl-PL" sz="1900" dirty="0"/>
              <a:t>Autorka ponad 100 publikacji,</a:t>
            </a:r>
          </a:p>
          <a:p>
            <a:pPr>
              <a:lnSpc>
                <a:spcPct val="150000"/>
              </a:lnSpc>
            </a:pPr>
            <a:r>
              <a:rPr lang="pl-PL" sz="1900" dirty="0"/>
              <a:t>Kierownik zespołu Pomoc i wsparcie osób niesamodzielnych w ramach projektu naukowo-badawczego „Ogólnopolska diagnoza w zakresie deinstytucjonalizacji usług społecznych”,</a:t>
            </a:r>
          </a:p>
          <a:p>
            <a:pPr>
              <a:lnSpc>
                <a:spcPct val="150000"/>
              </a:lnSpc>
            </a:pPr>
            <a:r>
              <a:rPr lang="pl-PL" sz="1900" dirty="0"/>
              <a:t>Dziekana Uniwersytetu Trzeciego Wieku UKEN,</a:t>
            </a:r>
          </a:p>
          <a:p>
            <a:pPr>
              <a:lnSpc>
                <a:spcPct val="150000"/>
              </a:lnSpc>
            </a:pPr>
            <a:r>
              <a:rPr lang="pl-PL" sz="1900" dirty="0"/>
              <a:t>Sekretarz Rady Naukowej Małopolskiego Hospicjum dla Dzieci,</a:t>
            </a:r>
          </a:p>
          <a:p>
            <a:pPr>
              <a:lnSpc>
                <a:spcPct val="150000"/>
              </a:lnSpc>
            </a:pPr>
            <a:r>
              <a:rPr lang="pl-PL" sz="1900" dirty="0"/>
              <a:t>Sekretarz pisma „Wiadomości Społeczne”,</a:t>
            </a:r>
          </a:p>
          <a:p>
            <a:pPr>
              <a:lnSpc>
                <a:spcPct val="150000"/>
              </a:lnSpc>
            </a:pPr>
            <a:r>
              <a:rPr lang="pl-PL" sz="1900" dirty="0"/>
              <a:t>Członek Centralnej Komisji Egzaminacyjnej do spraw stopni specjalizacji zawodowej pracowników socjalnych (powołanie decyzją Ministra Rodziny i Polityki Społecznej).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81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9C4D46-DA06-09BB-9A64-193AADDD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14" y="1416909"/>
            <a:ext cx="6765538" cy="1497507"/>
          </a:xfrm>
        </p:spPr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Serdeczne gratulacje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DFBA20-2677-2055-FBFF-F9AD6FEE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235" y="929957"/>
            <a:ext cx="2171716" cy="3257574"/>
          </a:xfrm>
          <a:prstGeom prst="rect">
            <a:avLst/>
          </a:prstGeom>
        </p:spPr>
      </p:pic>
      <p:pic>
        <p:nvPicPr>
          <p:cNvPr id="7" name="Obraz 6" descr="Obraz zawierający tekst, Czcionka, Grafika, linia&#10;&#10;Opis wygenerowany automatycznie">
            <a:extLst>
              <a:ext uri="{FF2B5EF4-FFF2-40B4-BE49-F238E27FC236}">
                <a16:creationId xmlns:a16="http://schemas.microsoft.com/office/drawing/2014/main" id="{42A8C6F7-7BB4-BFCB-9B01-86D783457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65" y="3227002"/>
            <a:ext cx="5173192" cy="13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46B6CF-30D7-BF6E-0038-F271B93B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Kapituła Medalu im. Edwarda Abramowskiego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42DE16-A7E2-C7AD-5614-6BA907C54B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Auleytner Julian</a:t>
            </a:r>
          </a:p>
          <a:p>
            <a:r>
              <a:rPr lang="pl-PL" dirty="0"/>
              <a:t>Błędowski Piotr,</a:t>
            </a:r>
          </a:p>
          <a:p>
            <a:r>
              <a:rPr lang="pl-PL" dirty="0"/>
              <a:t>Gagacka Maria</a:t>
            </a:r>
          </a:p>
          <a:p>
            <a:r>
              <a:rPr lang="pl-PL" dirty="0"/>
              <a:t>Golinowska Stanisława</a:t>
            </a:r>
          </a:p>
          <a:p>
            <a:r>
              <a:rPr lang="pl-PL" dirty="0" err="1"/>
              <a:t>Firlit</a:t>
            </a:r>
            <a:r>
              <a:rPr lang="pl-PL" dirty="0"/>
              <a:t> – </a:t>
            </a:r>
            <a:r>
              <a:rPr lang="pl-PL" dirty="0" err="1"/>
              <a:t>Fesnak</a:t>
            </a:r>
            <a:r>
              <a:rPr lang="pl-PL" dirty="0"/>
              <a:t> Grażyna</a:t>
            </a:r>
          </a:p>
          <a:p>
            <a:r>
              <a:rPr lang="pl-PL" dirty="0"/>
              <a:t>Frączkiewicz-Wronka Aldona</a:t>
            </a:r>
          </a:p>
          <a:p>
            <a:r>
              <a:rPr lang="pl-PL" dirty="0"/>
              <a:t>Krzykowska Anna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2959B4F-B57B-426B-A0A8-6B212DDDA4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Krzyszkowski Jerzy</a:t>
            </a:r>
          </a:p>
          <a:p>
            <a:r>
              <a:rPr lang="pl-PL" dirty="0"/>
              <a:t>Ks. Mazur Jan, </a:t>
            </a:r>
            <a:r>
              <a:rPr lang="pl-PL" dirty="0" err="1"/>
              <a:t>osppe</a:t>
            </a:r>
            <a:r>
              <a:rPr lang="pl-PL" dirty="0"/>
              <a:t>.</a:t>
            </a:r>
          </a:p>
          <a:p>
            <a:r>
              <a:rPr lang="pl-PL" dirty="0"/>
              <a:t>Piątek Krzysztof</a:t>
            </a:r>
          </a:p>
          <a:p>
            <a:r>
              <a:rPr lang="pl-PL" dirty="0"/>
              <a:t>Pisz Zdzisław</a:t>
            </a:r>
          </a:p>
          <a:p>
            <a:r>
              <a:rPr lang="pl-PL" dirty="0"/>
              <a:t>Uścińska Gertruda</a:t>
            </a:r>
          </a:p>
          <a:p>
            <a:r>
              <a:rPr lang="pl-PL"/>
              <a:t>Żukowski </a:t>
            </a:r>
            <a:r>
              <a:rPr lang="pl-PL" dirty="0"/>
              <a:t>Maciej,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0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F94EDC2-FA75-736D-9FE7-4DA78EB3E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173815"/>
              </p:ext>
            </p:extLst>
          </p:nvPr>
        </p:nvGraphicFramePr>
        <p:xfrm>
          <a:off x="2032000" y="719666"/>
          <a:ext cx="812799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161">
                  <a:extLst>
                    <a:ext uri="{9D8B030D-6E8A-4147-A177-3AD203B41FA5}">
                      <a16:colId xmlns:a16="http://schemas.microsoft.com/office/drawing/2014/main" val="1418137558"/>
                    </a:ext>
                  </a:extLst>
                </a:gridCol>
                <a:gridCol w="3575620">
                  <a:extLst>
                    <a:ext uri="{9D8B030D-6E8A-4147-A177-3AD203B41FA5}">
                      <a16:colId xmlns:a16="http://schemas.microsoft.com/office/drawing/2014/main" val="3910502799"/>
                    </a:ext>
                  </a:extLst>
                </a:gridCol>
                <a:gridCol w="3677218">
                  <a:extLst>
                    <a:ext uri="{9D8B030D-6E8A-4147-A177-3AD203B41FA5}">
                      <a16:colId xmlns:a16="http://schemas.microsoft.com/office/drawing/2014/main" val="2221629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Zgłaszany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Zgłaszający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578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Głogosz Dorota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Uścińska Gertruda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44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Grewiński Mirosław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Piątek Krzysztof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37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Kalinowski Sławomir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Rabiej Paweł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512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Karwacki Arkadiusz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Piątek Krzysztof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37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Kawiński Marcin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Błędowski Piotr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13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Kelm Hanna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Frączkiewicz – Wronka Aldona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3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Kubicki Paweł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Błędowski Piotr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346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Pikuła Norbert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Chaczko Krzysztof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426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Rabiej Paweł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Zdebska Ewelina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17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Sadowska-Snarska Cecylia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Uścińska Gertruda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85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Szczepaniak – Sienniak Joanna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Kamiński Stanisław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63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Szczerba Michał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Żuber-Zielicz Małgorzata</a:t>
                      </a:r>
                      <a:endParaRPr lang="pl-P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99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Zaborowska Agnieszka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Gagacka Maria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95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Zdebska Ewelina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Klimek Marek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949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1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6A470A-09BF-A271-66FE-89038C030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4128"/>
          </a:xfrm>
        </p:spPr>
        <p:txBody>
          <a:bodyPr/>
          <a:lstStyle/>
          <a:p>
            <a:pPr algn="ctr"/>
            <a:r>
              <a:rPr lang="pl-PL" b="1" dirty="0"/>
              <a:t>Uchwała Kapituły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CAEB433-F6BF-B557-217C-55FDC7F7F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40860"/>
            <a:ext cx="11029615" cy="2050969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pl-PL" dirty="0"/>
              <a:t>1. Jednomyślną </a:t>
            </a:r>
            <a:r>
              <a:rPr lang="pl-PL" b="1" dirty="0"/>
              <a:t>Uchwałą Kapituły z 14 listopada 2024 przyznano Medal im. Edwarda Abramowskiego </a:t>
            </a:r>
            <a:br>
              <a:rPr lang="pl-PL" dirty="0"/>
            </a:br>
            <a:r>
              <a:rPr lang="pl-PL" b="1" dirty="0"/>
              <a:t>wszystkim 14 osobom</a:t>
            </a:r>
            <a:r>
              <a:rPr lang="pl-PL" dirty="0"/>
              <a:t>, które zostały zgłoszone do tego odznaczenia.</a:t>
            </a:r>
          </a:p>
          <a:p>
            <a:pPr algn="just">
              <a:lnSpc>
                <a:spcPct val="200000"/>
              </a:lnSpc>
            </a:pPr>
            <a:r>
              <a:rPr lang="pl-PL" dirty="0"/>
              <a:t>2. W posiedzeniu Kapituły nie uczestniczyli Ci członkowie Kapituły, którzy zostali odznaczeni.</a:t>
            </a:r>
          </a:p>
        </p:txBody>
      </p:sp>
      <p:pic>
        <p:nvPicPr>
          <p:cNvPr id="4" name="Obraz 3" descr="Obraz zawierający tekst, Czcionka, Grafika, linia&#10;&#10;Opis wygenerowany automatycznie">
            <a:extLst>
              <a:ext uri="{FF2B5EF4-FFF2-40B4-BE49-F238E27FC236}">
                <a16:creationId xmlns:a16="http://schemas.microsoft.com/office/drawing/2014/main" id="{7940759B-F37C-F0AA-8748-0ACBDDEF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18" y="4394047"/>
            <a:ext cx="7418201" cy="18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7DDB0C-D3A3-DB08-447A-103D5A95D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76046"/>
            <a:ext cx="9905998" cy="1043796"/>
          </a:xfrm>
        </p:spPr>
        <p:txBody>
          <a:bodyPr/>
          <a:lstStyle/>
          <a:p>
            <a:pPr algn="ctr"/>
            <a:r>
              <a:rPr lang="pl-PL" b="1" dirty="0"/>
              <a:t>Dr Dorota Głogosz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2BF2B34-503B-1646-33A6-6F0C14B4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52226"/>
            <a:ext cx="9905999" cy="5139558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Realizatorka wielu grantów międzynarodowych i krajowych z zakresu polityki społecznej (ostatnio kierownik grantu NCN „Babcia, niania, żłobek?. Preferencje rodziców dotyczące form opieki nad dziećmi”). </a:t>
            </a:r>
          </a:p>
          <a:p>
            <a:pPr algn="just"/>
            <a:r>
              <a:rPr lang="pl-PL" dirty="0"/>
              <a:t>Uczestnik zespołu, który wypracował projekt ustawy o działalności pożytku publicznego i projektów dotyczących współpracy NGO z administracją publiczną. </a:t>
            </a:r>
          </a:p>
          <a:p>
            <a:pPr algn="just"/>
            <a:r>
              <a:rPr lang="pl-PL" dirty="0"/>
              <a:t>Sekretarz Zespołu Ekspertów ds. Polityki Rodzinnej w Biurze Polityki Społecznej Kancelarii Prezydenta RP, gdzie prowadziła m.in. prace dotyczące wprowadzania samorządowych i ogólnopolskiej Karty Dużej Rodziny. </a:t>
            </a:r>
          </a:p>
          <a:p>
            <a:pPr algn="just"/>
            <a:r>
              <a:rPr lang="pl-PL" dirty="0"/>
              <a:t>Autorka licznych publikacji z obszaru swoich zainteresowań badawczych (m.in. monografii, podręczników, artykułów, raportów, referatów). </a:t>
            </a:r>
          </a:p>
          <a:p>
            <a:pPr algn="just"/>
            <a:r>
              <a:rPr lang="pl-PL" dirty="0"/>
              <a:t>Z Komitetem Nauk o Pracy i Polityce Społecznej PAN związana od 2010 r.: w latach 2010–2012 sekretarz Komitetu, a w latach 2012–2024 sekretarz naukowy</a:t>
            </a:r>
          </a:p>
        </p:txBody>
      </p:sp>
    </p:spTree>
    <p:extLst>
      <p:ext uri="{BB962C8B-B14F-4D97-AF65-F5344CB8AC3E}">
        <p14:creationId xmlns:p14="http://schemas.microsoft.com/office/powerpoint/2010/main" val="34519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963327-52AE-3900-726E-01D4F074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8190"/>
            <a:ext cx="9905998" cy="879893"/>
          </a:xfrm>
        </p:spPr>
        <p:txBody>
          <a:bodyPr/>
          <a:lstStyle/>
          <a:p>
            <a:pPr algn="ctr"/>
            <a:r>
              <a:rPr lang="pl-PL" b="1" dirty="0"/>
              <a:t>Prof. dr hab. Mirosław grewiński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EA6C95-740A-F2A5-8B8A-3D5B66E2A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24292"/>
            <a:ext cx="9905999" cy="4445518"/>
          </a:xfrm>
        </p:spPr>
        <p:txBody>
          <a:bodyPr>
            <a:normAutofit/>
          </a:bodyPr>
          <a:lstStyle/>
          <a:p>
            <a:r>
              <a:rPr lang="pl-PL" dirty="0"/>
              <a:t>Prezes ZG PTPS od 2016 r. V-ce Przewodniczący Komitetu NoPiPS</a:t>
            </a:r>
          </a:p>
          <a:p>
            <a:r>
              <a:rPr lang="pl-PL" dirty="0"/>
              <a:t>Współautor koncepcji i współredaktor serii wydawniczej „Portrety w polityce społecznej”</a:t>
            </a:r>
          </a:p>
          <a:p>
            <a:r>
              <a:rPr lang="pl-PL" dirty="0"/>
              <a:t>Dorobek w postaci 330 publikacji, w tym 50 książek, promotor 5 doktoratów</a:t>
            </a:r>
          </a:p>
          <a:p>
            <a:r>
              <a:rPr lang="pl-PL" dirty="0"/>
              <a:t>Funkcje eksperckie i kierownicze w ponad dwudziestu projektach badawczych, w tym także o wymiarze międzynarodowym,</a:t>
            </a:r>
          </a:p>
          <a:p>
            <a:r>
              <a:rPr lang="pl-PL" dirty="0"/>
              <a:t>Kierownik w Projekcie „DI US w Polsce”, nominowany do  prestiżowej europejskiej nagrody </a:t>
            </a:r>
            <a:r>
              <a:rPr lang="pl-PL" dirty="0" err="1"/>
              <a:t>European</a:t>
            </a:r>
            <a:r>
              <a:rPr lang="pl-PL" dirty="0"/>
              <a:t> </a:t>
            </a:r>
            <a:r>
              <a:rPr lang="pl-PL" dirty="0" err="1"/>
              <a:t>Social</a:t>
            </a:r>
            <a:r>
              <a:rPr lang="pl-PL" dirty="0"/>
              <a:t> Services </a:t>
            </a:r>
            <a:r>
              <a:rPr lang="pl-PL" dirty="0" err="1"/>
              <a:t>Awards</a:t>
            </a:r>
            <a:r>
              <a:rPr lang="pl-PL" dirty="0"/>
              <a:t> (ESSA 2024) – za najlepszy projekt w Europie z zakresu usług społecznych.</a:t>
            </a:r>
          </a:p>
          <a:p>
            <a:r>
              <a:rPr lang="pl-PL" dirty="0"/>
              <a:t>Członek Rządowej Rady Ludnościowej,</a:t>
            </a:r>
          </a:p>
          <a:p>
            <a:r>
              <a:rPr lang="pl-PL" dirty="0"/>
              <a:t>Przewodniczący Rady Pomocy Społecznej przy Ministerstwie Rodziny, Pracy i polityki Społecznej,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52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E8A55F-3384-0681-2A0E-842FA289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76046"/>
            <a:ext cx="9905998" cy="1181818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dr hab. Sławomir Kalinowski, prof. </a:t>
            </a:r>
            <a:r>
              <a:rPr lang="pl-PL" b="1" dirty="0" err="1"/>
              <a:t>IRWiR</a:t>
            </a:r>
            <a:r>
              <a:rPr lang="pl-PL" b="1" dirty="0"/>
              <a:t> PAN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A2F7B9-D187-0F27-7693-40312FDB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58532"/>
            <a:ext cx="11029615" cy="5101722"/>
          </a:xfrm>
        </p:spPr>
        <p:txBody>
          <a:bodyPr/>
          <a:lstStyle/>
          <a:p>
            <a:r>
              <a:rPr lang="pl-PL" dirty="0"/>
              <a:t>Autor wielu monografii, w tym książki „Poziom życia ludności wiejskiej o niepewnych dochodach” (2015) z Nagrodą Komitetu NoPiPS PAN,</a:t>
            </a:r>
          </a:p>
          <a:p>
            <a:r>
              <a:rPr lang="pl-PL" dirty="0"/>
              <a:t>Kierownik projektów badawczych, m.in. projektu dotyczącego „Smart Village” Badacz ubóstwa i wykluczenia społecznego, w tym ubóstwa energetycznego</a:t>
            </a:r>
          </a:p>
          <a:p>
            <a:r>
              <a:rPr lang="pl-PL" dirty="0"/>
              <a:t>Wniósł znaczący wkład w kształcenie młodych badaczy i studentów,</a:t>
            </a:r>
          </a:p>
          <a:p>
            <a:r>
              <a:rPr lang="pl-PL" dirty="0"/>
              <a:t>Ma istotny wpływ na rozwój polityki społecznej i strategii przeciwdziałania wykluczeniu społecznemu.</a:t>
            </a:r>
          </a:p>
        </p:txBody>
      </p:sp>
    </p:spTree>
    <p:extLst>
      <p:ext uri="{BB962C8B-B14F-4D97-AF65-F5344CB8AC3E}">
        <p14:creationId xmlns:p14="http://schemas.microsoft.com/office/powerpoint/2010/main" val="31239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AEB9F6-1C5C-08DB-356E-1062E22E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57201"/>
            <a:ext cx="9905998" cy="836762"/>
          </a:xfrm>
        </p:spPr>
        <p:txBody>
          <a:bodyPr/>
          <a:lstStyle/>
          <a:p>
            <a:pPr algn="ctr"/>
            <a:r>
              <a:rPr lang="pl-PL" b="1" dirty="0"/>
              <a:t>Dr Hab. Arkadiusz Karwacki, prof. UMK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06E898-B568-FD5E-E9A9-17E228F07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51316"/>
            <a:ext cx="9905999" cy="51143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Współredaktor serii wydawniczej „Portrety w polityce społecznej”</a:t>
            </a:r>
          </a:p>
          <a:p>
            <a:pPr>
              <a:lnSpc>
                <a:spcPct val="150000"/>
              </a:lnSpc>
            </a:pPr>
            <a:r>
              <a:rPr lang="pl-PL" dirty="0"/>
              <a:t>Viceprezes ZG PTPS w latach 2016 – 2020,</a:t>
            </a:r>
          </a:p>
          <a:p>
            <a:pPr>
              <a:lnSpc>
                <a:spcPct val="150000"/>
              </a:lnSpc>
            </a:pPr>
            <a:r>
              <a:rPr lang="pl-PL" dirty="0"/>
              <a:t>Autor 115 publikacji naukowych  oraz Członek KNoPiPS w kadencji: 2024 - 2027.</a:t>
            </a:r>
          </a:p>
          <a:p>
            <a:pPr>
              <a:lnSpc>
                <a:spcPct val="150000"/>
              </a:lnSpc>
            </a:pPr>
            <a:r>
              <a:rPr lang="pl-PL" dirty="0"/>
              <a:t>Kierownik ok. 20 projektów naukowych krajowych i międzynarodowych,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Publikacje: </a:t>
            </a:r>
            <a:r>
              <a:rPr lang="pl-PL" i="1" dirty="0"/>
              <a:t>Błędne koło. Reprodukcja kultury podklasy społecznej. </a:t>
            </a:r>
            <a:r>
              <a:rPr lang="pl-PL" dirty="0"/>
              <a:t>Wyd. Naukowe UMK, Toruń 2006 wyróżnionej w VII edycji konkursu Instytutu Pracy i Spraw Socjalnych na najlepsze prace doktorskie z zakresu problemów pracy i polityki społecznej,</a:t>
            </a:r>
          </a:p>
          <a:p>
            <a:pPr>
              <a:lnSpc>
                <a:spcPct val="150000"/>
              </a:lnSpc>
            </a:pPr>
            <a:r>
              <a:rPr lang="pl-PL" i="1" dirty="0"/>
              <a:t>Papierowe skrzydła. Rzecz o spójnej polityce aktywizacji</a:t>
            </a:r>
            <a:r>
              <a:rPr lang="pl-PL" dirty="0"/>
              <a:t>. Wyd. Naukowe UMK, Toruń 2010 –</a:t>
            </a:r>
          </a:p>
          <a:p>
            <a:pPr>
              <a:lnSpc>
                <a:spcPct val="150000"/>
              </a:lnSpc>
            </a:pPr>
            <a:r>
              <a:rPr lang="pl-PL" i="1" dirty="0"/>
              <a:t>Centra usług społecznych. Potencjał intencjonalnie wywołanej zmiany w lokalnej polityce społecznej w Polsce</a:t>
            </a:r>
            <a:r>
              <a:rPr lang="pl-PL" dirty="0"/>
              <a:t> - Raport (red. wspólnie z Markiem Rymszą). Kancelaria Prezydenta RP, Warszawa 2023.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906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47C220-AB64-9754-17FB-3027A1E9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4237"/>
          </a:xfrm>
        </p:spPr>
        <p:txBody>
          <a:bodyPr/>
          <a:lstStyle/>
          <a:p>
            <a:pPr algn="ctr"/>
            <a:r>
              <a:rPr lang="pl-PL" b="1" dirty="0"/>
              <a:t>dr hab. Paweł Kubicki, prof. SGH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3B6CBA-A591-2DDE-8727-220DA1BF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19784"/>
            <a:ext cx="9905999" cy="43449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Kierownik Katedry Polityki Społecznej w IGS w SGH w Warszawie od 2020,</a:t>
            </a:r>
          </a:p>
          <a:p>
            <a:pPr>
              <a:lnSpc>
                <a:spcPct val="150000"/>
              </a:lnSpc>
            </a:pPr>
            <a:r>
              <a:rPr lang="pl-PL" dirty="0"/>
              <a:t>Członek Komitetu Nauk o Pracy i Polityce Społecznej,</a:t>
            </a:r>
          </a:p>
          <a:p>
            <a:pPr>
              <a:lnSpc>
                <a:spcPct val="150000"/>
              </a:lnSpc>
            </a:pPr>
            <a:r>
              <a:rPr lang="pl-PL" dirty="0"/>
              <a:t>Kierownik i członek wielu zespołów badawczych, w tym międzynarodowych, </a:t>
            </a:r>
          </a:p>
          <a:p>
            <a:pPr>
              <a:lnSpc>
                <a:spcPct val="150000"/>
              </a:lnSpc>
            </a:pPr>
            <a:r>
              <a:rPr lang="pl-PL" dirty="0"/>
              <a:t>Jego zainteresowania koncentrują się wokół teorii porażki w polityce publicznej i społecznej, kwestii niepełnosprawności, społecznych aspektów demograficznego starzenia się ludności oraz funkcjonowania instytucji polityki lokalnej,</a:t>
            </a:r>
          </a:p>
          <a:p>
            <a:pPr>
              <a:lnSpc>
                <a:spcPct val="150000"/>
              </a:lnSpc>
            </a:pPr>
            <a:r>
              <a:rPr lang="pl-PL" dirty="0"/>
              <a:t>Charakteryzuje Go duża wrażliwość na problemy społeczne, pozycję osób słabszych społecznie i organizowanie wsparcia dla nich. Zajmuje w tych sprawach publicznie obiektywne stanowisko, podkreślając rolę administracji publicznej w zapewnieniu obywatelom bezpieczeństwa społecznego.</a:t>
            </a:r>
          </a:p>
        </p:txBody>
      </p:sp>
    </p:spTree>
    <p:extLst>
      <p:ext uri="{BB962C8B-B14F-4D97-AF65-F5344CB8AC3E}">
        <p14:creationId xmlns:p14="http://schemas.microsoft.com/office/powerpoint/2010/main" val="21781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otyw1">
  <a:themeElements>
    <a:clrScheme name="Dyw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yw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w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9AFBE96D-8F57-4D54-885D-B8BD3E35E7A3}" vid="{9F376132-F801-42D4-98EF-CEEDDF1B502F}"/>
    </a:ext>
  </a:extLst>
</a:theme>
</file>

<file path=ppt/theme/theme2.xml><?xml version="1.0" encoding="utf-8"?>
<a:theme xmlns:a="http://schemas.openxmlformats.org/drawingml/2006/main" name="Motyw pakietu Office 2013–2022">
  <a:themeElements>
    <a:clrScheme name="Motyw pakietu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426</TotalTime>
  <Words>1618</Words>
  <Application>Microsoft Office PowerPoint</Application>
  <PresentationFormat>Panoramiczny</PresentationFormat>
  <Paragraphs>160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Gill Sans MT</vt:lpstr>
      <vt:lpstr>Times New Roman</vt:lpstr>
      <vt:lpstr>Wingdings 2</vt:lpstr>
      <vt:lpstr>Motyw1</vt:lpstr>
      <vt:lpstr>Motyw pakietu Office 2013–2022</vt:lpstr>
      <vt:lpstr>Medal  Edwarda Abramowskiego</vt:lpstr>
      <vt:lpstr>Kapituła Medalu im. Edwarda Abramowskiego</vt:lpstr>
      <vt:lpstr>Prezentacja programu PowerPoint</vt:lpstr>
      <vt:lpstr>Uchwała Kapituły</vt:lpstr>
      <vt:lpstr>Dr Dorota Głogosz</vt:lpstr>
      <vt:lpstr>Prof. dr hab. Mirosław grewiński</vt:lpstr>
      <vt:lpstr>dr hab. Sławomir Kalinowski, prof. IRWiR PAN</vt:lpstr>
      <vt:lpstr>Dr Hab. Arkadiusz Karwacki, prof. UMK</vt:lpstr>
      <vt:lpstr>dr hab. Paweł Kubicki, prof. SGH</vt:lpstr>
      <vt:lpstr>dr hab. CECYLIA SADOWSKA-SNARSKA,  prof. w Akademii Łomżyńskiej</vt:lpstr>
      <vt:lpstr>dr hab. Marcin Kawiński, prof. SGH</vt:lpstr>
      <vt:lpstr>Dr Hanna Kelm – UE w Katowicach</vt:lpstr>
      <vt:lpstr>dr hab. Norbert G. Pikuła, prof. UKEN</vt:lpstr>
      <vt:lpstr>Paweł Rabiej</vt:lpstr>
      <vt:lpstr>Dr hab. Joanna Szczepaniak-Sienniak, prof. UEW</vt:lpstr>
      <vt:lpstr>Szczerba Michał</vt:lpstr>
      <vt:lpstr>Dr Agnieszka Zaborowska</vt:lpstr>
      <vt:lpstr>Dr Ewelina ZdeBska</vt:lpstr>
      <vt:lpstr>Serdeczne gratulacje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Medal Edwarda Abramowskiego</dc:title>
  <dc:creator>Julian Auleytner</dc:creator>
  <cp:lastModifiedBy>Ewelina Zdebska</cp:lastModifiedBy>
  <cp:revision>5</cp:revision>
  <dcterms:created xsi:type="dcterms:W3CDTF">2024-11-12T20:16:22Z</dcterms:created>
  <dcterms:modified xsi:type="dcterms:W3CDTF">2024-12-09T08:56:56Z</dcterms:modified>
</cp:coreProperties>
</file>